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3" r:id="rId8"/>
    <p:sldId id="264" r:id="rId9"/>
    <p:sldId id="27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932" autoAdjust="0"/>
  </p:normalViewPr>
  <p:slideViewPr>
    <p:cSldViewPr snapToGrid="0">
      <p:cViewPr varScale="1">
        <p:scale>
          <a:sx n="61" d="100"/>
          <a:sy n="61" d="100"/>
        </p:scale>
        <p:origin x="10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85B59C-CDE9-4D5F-88DC-562A1457D92D}" type="datetimeFigureOut">
              <a:rPr lang="en-CA" smtClean="0"/>
              <a:t>2016-02-18</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6FF531-A1EC-4C25-8CEA-24B694874CE1}" type="slidenum">
              <a:rPr lang="en-CA" smtClean="0"/>
              <a:t>‹#›</a:t>
            </a:fld>
            <a:endParaRPr lang="en-CA"/>
          </a:p>
        </p:txBody>
      </p:sp>
    </p:spTree>
    <p:extLst>
      <p:ext uri="{BB962C8B-B14F-4D97-AF65-F5344CB8AC3E}">
        <p14:creationId xmlns:p14="http://schemas.microsoft.com/office/powerpoint/2010/main" val="3897061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1925FA-2807-4C64-872F-F3C5C25D934E}" type="datetimeFigureOut">
              <a:rPr lang="en-CA" smtClean="0"/>
              <a:t>2016-02-18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4D4F38-5845-4681-A97F-958EEBDEB016}" type="slidenum">
              <a:rPr lang="en-CA" smtClean="0"/>
              <a:t>‹#›</a:t>
            </a:fld>
            <a:endParaRPr lang="en-CA"/>
          </a:p>
        </p:txBody>
      </p:sp>
    </p:spTree>
    <p:extLst>
      <p:ext uri="{BB962C8B-B14F-4D97-AF65-F5344CB8AC3E}">
        <p14:creationId xmlns:p14="http://schemas.microsoft.com/office/powerpoint/2010/main" val="4210832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04D4F38-5845-4681-A97F-958EEBDEB016}" type="slidenum">
              <a:rPr lang="en-CA" smtClean="0"/>
              <a:t>1</a:t>
            </a:fld>
            <a:endParaRPr lang="en-CA"/>
          </a:p>
        </p:txBody>
      </p:sp>
    </p:spTree>
    <p:extLst>
      <p:ext uri="{BB962C8B-B14F-4D97-AF65-F5344CB8AC3E}">
        <p14:creationId xmlns:p14="http://schemas.microsoft.com/office/powerpoint/2010/main" val="735552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Through our own personal experience I think we can all intuitively understand this circular</a:t>
            </a:r>
            <a:r>
              <a:rPr lang="en-CA" baseline="0" dirty="0" smtClean="0"/>
              <a:t> and mutually reinforcing relationship – and not only that but this is also supported by empirical research</a:t>
            </a:r>
            <a:endParaRPr lang="en-CA" dirty="0"/>
          </a:p>
        </p:txBody>
      </p:sp>
      <p:sp>
        <p:nvSpPr>
          <p:cNvPr id="4" name="Slide Number Placeholder 3"/>
          <p:cNvSpPr>
            <a:spLocks noGrp="1"/>
          </p:cNvSpPr>
          <p:nvPr>
            <p:ph type="sldNum" sz="quarter" idx="10"/>
          </p:nvPr>
        </p:nvSpPr>
        <p:spPr/>
        <p:txBody>
          <a:bodyPr/>
          <a:lstStyle/>
          <a:p>
            <a:fld id="{E04D4F38-5845-4681-A97F-958EEBDEB016}" type="slidenum">
              <a:rPr lang="en-CA" smtClean="0"/>
              <a:t>2</a:t>
            </a:fld>
            <a:endParaRPr lang="en-CA"/>
          </a:p>
        </p:txBody>
      </p:sp>
    </p:spTree>
    <p:extLst>
      <p:ext uri="{BB962C8B-B14F-4D97-AF65-F5344CB8AC3E}">
        <p14:creationId xmlns:p14="http://schemas.microsoft.com/office/powerpoint/2010/main" val="385562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While this is</a:t>
            </a:r>
            <a:r>
              <a:rPr lang="en-CA" baseline="0" dirty="0" smtClean="0"/>
              <a:t> also supported by empirical research , I want to leave you all with a taste of what couples therapy might be like as an experience – professional who refers ; friends/family; personally affected as individual</a:t>
            </a:r>
            <a:endParaRPr lang="en-CA" dirty="0"/>
          </a:p>
        </p:txBody>
      </p:sp>
      <p:sp>
        <p:nvSpPr>
          <p:cNvPr id="4" name="Slide Number Placeholder 3"/>
          <p:cNvSpPr>
            <a:spLocks noGrp="1"/>
          </p:cNvSpPr>
          <p:nvPr>
            <p:ph type="sldNum" sz="quarter" idx="10"/>
          </p:nvPr>
        </p:nvSpPr>
        <p:spPr/>
        <p:txBody>
          <a:bodyPr/>
          <a:lstStyle/>
          <a:p>
            <a:fld id="{E04D4F38-5845-4681-A97F-958EEBDEB016}" type="slidenum">
              <a:rPr lang="en-CA" smtClean="0"/>
              <a:t>3</a:t>
            </a:fld>
            <a:endParaRPr lang="en-CA"/>
          </a:p>
        </p:txBody>
      </p:sp>
    </p:spTree>
    <p:extLst>
      <p:ext uri="{BB962C8B-B14F-4D97-AF65-F5344CB8AC3E}">
        <p14:creationId xmlns:p14="http://schemas.microsoft.com/office/powerpoint/2010/main" val="4232866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Meta-analysis - This is the analysis of pooled results from numerous studies. It</a:t>
            </a:r>
            <a:r>
              <a:rPr lang="en-CA" baseline="0" dirty="0" smtClean="0"/>
              <a:t> is the highest level of evidence one can achieve as it suggests a consistent answer across numerous studies. </a:t>
            </a:r>
          </a:p>
          <a:p>
            <a:r>
              <a:rPr lang="en-CA" baseline="0" dirty="0" smtClean="0"/>
              <a:t>Marital therapy – most studies did not have a depression focus</a:t>
            </a:r>
          </a:p>
          <a:p>
            <a:r>
              <a:rPr lang="en-CA" baseline="0" dirty="0" smtClean="0"/>
              <a:t>Marital distress = couple distress = relationship distress = dyadic </a:t>
            </a:r>
            <a:r>
              <a:rPr lang="en-CA" baseline="0" dirty="0" err="1" smtClean="0"/>
              <a:t>dischord</a:t>
            </a:r>
            <a:endParaRPr lang="en-CA" baseline="0" dirty="0" smtClean="0"/>
          </a:p>
          <a:p>
            <a:r>
              <a:rPr lang="en-CA" baseline="0" dirty="0" smtClean="0"/>
              <a:t>Who wouldn’t want to improve their relationship with their partner while at the same time improving symptoms of depression? … but why else important?</a:t>
            </a:r>
          </a:p>
        </p:txBody>
      </p:sp>
      <p:sp>
        <p:nvSpPr>
          <p:cNvPr id="4" name="Slide Number Placeholder 3"/>
          <p:cNvSpPr>
            <a:spLocks noGrp="1"/>
          </p:cNvSpPr>
          <p:nvPr>
            <p:ph type="sldNum" sz="quarter" idx="10"/>
          </p:nvPr>
        </p:nvSpPr>
        <p:spPr/>
        <p:txBody>
          <a:bodyPr/>
          <a:lstStyle/>
          <a:p>
            <a:fld id="{E04D4F38-5845-4681-A97F-958EEBDEB016}" type="slidenum">
              <a:rPr lang="en-CA" smtClean="0"/>
              <a:t>4</a:t>
            </a:fld>
            <a:endParaRPr lang="en-CA"/>
          </a:p>
        </p:txBody>
      </p:sp>
    </p:spTree>
    <p:extLst>
      <p:ext uri="{BB962C8B-B14F-4D97-AF65-F5344CB8AC3E}">
        <p14:creationId xmlns:p14="http://schemas.microsoft.com/office/powerpoint/2010/main" val="2639761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Interestingly there may be a</a:t>
            </a:r>
            <a:r>
              <a:rPr lang="en-CA" baseline="0" dirty="0" smtClean="0"/>
              <a:t> clue to </a:t>
            </a:r>
            <a:r>
              <a:rPr lang="en-CA" dirty="0" smtClean="0"/>
              <a:t>answering this question contained in a study from</a:t>
            </a:r>
            <a:r>
              <a:rPr lang="en-CA" baseline="0" dirty="0" smtClean="0"/>
              <a:t> 10 years before this – the LDIT which was criticised for containing a possible selection bias for those with severe and chronic depression but which showed encouraging results from Systemic Couple’s therapy with those showing “dyadic discord” in the form of high EE.</a:t>
            </a:r>
            <a:endParaRPr lang="en-CA" dirty="0"/>
          </a:p>
        </p:txBody>
      </p:sp>
      <p:sp>
        <p:nvSpPr>
          <p:cNvPr id="4" name="Slide Number Placeholder 3"/>
          <p:cNvSpPr>
            <a:spLocks noGrp="1"/>
          </p:cNvSpPr>
          <p:nvPr>
            <p:ph type="sldNum" sz="quarter" idx="10"/>
          </p:nvPr>
        </p:nvSpPr>
        <p:spPr/>
        <p:txBody>
          <a:bodyPr/>
          <a:lstStyle/>
          <a:p>
            <a:fld id="{E04D4F38-5845-4681-A97F-958EEBDEB016}" type="slidenum">
              <a:rPr lang="en-CA" smtClean="0"/>
              <a:t>5</a:t>
            </a:fld>
            <a:endParaRPr lang="en-CA"/>
          </a:p>
        </p:txBody>
      </p:sp>
    </p:spTree>
    <p:extLst>
      <p:ext uri="{BB962C8B-B14F-4D97-AF65-F5344CB8AC3E}">
        <p14:creationId xmlns:p14="http://schemas.microsoft.com/office/powerpoint/2010/main" val="148801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04D4F38-5845-4681-A97F-958EEBDEB016}" type="slidenum">
              <a:rPr lang="en-CA" smtClean="0"/>
              <a:t>6</a:t>
            </a:fld>
            <a:endParaRPr lang="en-CA"/>
          </a:p>
        </p:txBody>
      </p:sp>
    </p:spTree>
    <p:extLst>
      <p:ext uri="{BB962C8B-B14F-4D97-AF65-F5344CB8AC3E}">
        <p14:creationId xmlns:p14="http://schemas.microsoft.com/office/powerpoint/2010/main" val="859508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Interested</a:t>
            </a:r>
            <a:r>
              <a:rPr lang="en-CA" baseline="0" dirty="0" smtClean="0"/>
              <a:t> in and curious about the interactions between the couple and the various contexts in which they find themselves…How one person responds to the behaviour of another , and the meaning that each of them attributes towards this. Now it is context that gives meaning to an interaction – whether that be historical context or the current context of a situation. There are multiple contexts that can be drawn on to establish the meaning of a situation and hence the need to value multiple perspectives – not least of which is the valuing of the perspective of each of the individuals in the couple relationship.  The meaning that arises out of these various contexts drives strong emotions (including the a whole range of emotions which we sometimes describe as “depression”) …. These emotions ,in turn, affect behaviour and the couple’s responses to each other which brings us back to their interaction and the beginning of a cycle – hence circularity is an important  part of understanding the problem, potential solutions , and avoiding blame inherent in linear thinking. Now whilst we may be able to identify circular interactions between the couple and the various contexts in which this takes place , I also recognise that one of these contexts is that of the therapeutic relationship – the very fact that I am involved creates a new context and so I need to remain aware of this influence and constantly monitor and review </a:t>
            </a:r>
            <a:r>
              <a:rPr lang="en-CA" baseline="0" dirty="0" err="1" smtClean="0"/>
              <a:t>thisit</a:t>
            </a:r>
            <a:r>
              <a:rPr lang="en-CA" baseline="0" dirty="0" smtClean="0"/>
              <a:t> , being wary of being drawn into an illusion of objectivity …my involvement affects what is going on – this is what we term reflexivity. And then Finally in terms of a resource orientated practice , while I am on the look out for vicious cycles to describe and understand a problem …. I am even more interested in looking out for virtuous cycles of interaction and facilitating or amplifying these. It also means that I look toward multiple contexts as also contain multiple r</a:t>
            </a:r>
            <a:r>
              <a:rPr lang="en-CA" dirty="0" smtClean="0"/>
              <a:t>esources, strengths and possibilities</a:t>
            </a:r>
            <a:r>
              <a:rPr lang="en-CA" baseline="0" dirty="0" smtClean="0"/>
              <a:t> to allow movement and change to happen</a:t>
            </a:r>
            <a:endParaRPr lang="en-CA" dirty="0"/>
          </a:p>
        </p:txBody>
      </p:sp>
      <p:sp>
        <p:nvSpPr>
          <p:cNvPr id="4" name="Slide Number Placeholder 3"/>
          <p:cNvSpPr>
            <a:spLocks noGrp="1"/>
          </p:cNvSpPr>
          <p:nvPr>
            <p:ph type="sldNum" sz="quarter" idx="10"/>
          </p:nvPr>
        </p:nvSpPr>
        <p:spPr/>
        <p:txBody>
          <a:bodyPr/>
          <a:lstStyle/>
          <a:p>
            <a:fld id="{E04D4F38-5845-4681-A97F-958EEBDEB016}" type="slidenum">
              <a:rPr lang="en-CA" smtClean="0"/>
              <a:t>7</a:t>
            </a:fld>
            <a:endParaRPr lang="en-CA"/>
          </a:p>
        </p:txBody>
      </p:sp>
    </p:spTree>
    <p:extLst>
      <p:ext uri="{BB962C8B-B14F-4D97-AF65-F5344CB8AC3E}">
        <p14:creationId xmlns:p14="http://schemas.microsoft.com/office/powerpoint/2010/main" val="3052985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a diagram of some of the various contexts</a:t>
            </a:r>
            <a:r>
              <a:rPr lang="en-CA" baseline="0" dirty="0" smtClean="0"/>
              <a:t> we might look to in order to understand a situation and discover fresh perspectives that might lead to positive change</a:t>
            </a:r>
            <a:endParaRPr lang="en-CA" dirty="0"/>
          </a:p>
        </p:txBody>
      </p:sp>
      <p:sp>
        <p:nvSpPr>
          <p:cNvPr id="4" name="Slide Number Placeholder 3"/>
          <p:cNvSpPr>
            <a:spLocks noGrp="1"/>
          </p:cNvSpPr>
          <p:nvPr>
            <p:ph type="sldNum" sz="quarter" idx="10"/>
          </p:nvPr>
        </p:nvSpPr>
        <p:spPr/>
        <p:txBody>
          <a:bodyPr/>
          <a:lstStyle/>
          <a:p>
            <a:fld id="{E04D4F38-5845-4681-A97F-958EEBDEB016}" type="slidenum">
              <a:rPr lang="en-CA" smtClean="0"/>
              <a:t>8</a:t>
            </a:fld>
            <a:endParaRPr lang="en-CA"/>
          </a:p>
        </p:txBody>
      </p:sp>
    </p:spTree>
    <p:extLst>
      <p:ext uri="{BB962C8B-B14F-4D97-AF65-F5344CB8AC3E}">
        <p14:creationId xmlns:p14="http://schemas.microsoft.com/office/powerpoint/2010/main" val="182355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04D4F38-5845-4681-A97F-958EEBDEB016}" type="slidenum">
              <a:rPr lang="en-CA" smtClean="0"/>
              <a:t>9</a:t>
            </a:fld>
            <a:endParaRPr lang="en-CA"/>
          </a:p>
        </p:txBody>
      </p:sp>
    </p:spTree>
    <p:extLst>
      <p:ext uri="{BB962C8B-B14F-4D97-AF65-F5344CB8AC3E}">
        <p14:creationId xmlns:p14="http://schemas.microsoft.com/office/powerpoint/2010/main" val="1102382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491D65-A565-4EA8-9AEF-BAB4E63FD648}" type="datetimeFigureOut">
              <a:rPr lang="en-CA" smtClean="0"/>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2323711961"/>
      </p:ext>
    </p:extLst>
  </p:cSld>
  <p:clrMapOvr>
    <a:masterClrMapping/>
  </p:clrMapOvr>
  <p:transition spd="slow" advClick="0" advTm="8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91D65-A565-4EA8-9AEF-BAB4E63FD648}" type="datetimeFigureOut">
              <a:rPr lang="en-CA" smtClean="0"/>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3091511848"/>
      </p:ext>
    </p:extLst>
  </p:cSld>
  <p:clrMapOvr>
    <a:masterClrMapping/>
  </p:clrMapOvr>
  <p:transition spd="slow" advClick="0" advTm="8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91D65-A565-4EA8-9AEF-BAB4E63FD648}" type="datetimeFigureOut">
              <a:rPr lang="en-CA" smtClean="0"/>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B880111-F67A-4DF7-A9F4-DE17FB0D88DD}"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87402011"/>
      </p:ext>
    </p:extLst>
  </p:cSld>
  <p:clrMapOvr>
    <a:masterClrMapping/>
  </p:clrMapOvr>
  <p:transition spd="slow" advClick="0" advTm="8000">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91D65-A565-4EA8-9AEF-BAB4E63FD648}" type="datetimeFigureOut">
              <a:rPr lang="en-CA" smtClean="0"/>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3720848941"/>
      </p:ext>
    </p:extLst>
  </p:cSld>
  <p:clrMapOvr>
    <a:masterClrMapping/>
  </p:clrMapOvr>
  <p:transition spd="slow" advClick="0" advTm="8000">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91D65-A565-4EA8-9AEF-BAB4E63FD648}" type="datetimeFigureOut">
              <a:rPr lang="en-CA" smtClean="0"/>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B880111-F67A-4DF7-A9F4-DE17FB0D88DD}"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5366856"/>
      </p:ext>
    </p:extLst>
  </p:cSld>
  <p:clrMapOvr>
    <a:masterClrMapping/>
  </p:clrMapOvr>
  <p:transition spd="slow" advClick="0" advTm="8000">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91D65-A565-4EA8-9AEF-BAB4E63FD648}" type="datetimeFigureOut">
              <a:rPr lang="en-CA" smtClean="0"/>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3006550359"/>
      </p:ext>
    </p:extLst>
  </p:cSld>
  <p:clrMapOvr>
    <a:masterClrMapping/>
  </p:clrMapOvr>
  <p:transition spd="slow" advClick="0" advTm="8000">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91D65-A565-4EA8-9AEF-BAB4E63FD648}" type="datetimeFigureOut">
              <a:rPr lang="en-CA" smtClean="0"/>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4091314066"/>
      </p:ext>
    </p:extLst>
  </p:cSld>
  <p:clrMapOvr>
    <a:masterClrMapping/>
  </p:clrMapOvr>
  <p:transition spd="slow" advClick="0" advTm="8000">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91D65-A565-4EA8-9AEF-BAB4E63FD648}" type="datetimeFigureOut">
              <a:rPr lang="en-CA" smtClean="0"/>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258798524"/>
      </p:ext>
    </p:extLst>
  </p:cSld>
  <p:clrMapOvr>
    <a:masterClrMapping/>
  </p:clrMapOvr>
  <p:transition spd="slow" advClick="0" advTm="8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91D65-A565-4EA8-9AEF-BAB4E63FD648}" type="datetimeFigureOut">
              <a:rPr lang="en-CA" smtClean="0"/>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3524283165"/>
      </p:ext>
    </p:extLst>
  </p:cSld>
  <p:clrMapOvr>
    <a:masterClrMapping/>
  </p:clrMapOvr>
  <p:transition spd="slow" advClick="0" advTm="8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91D65-A565-4EA8-9AEF-BAB4E63FD648}" type="datetimeFigureOut">
              <a:rPr lang="en-CA" smtClean="0"/>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423680897"/>
      </p:ext>
    </p:extLst>
  </p:cSld>
  <p:clrMapOvr>
    <a:masterClrMapping/>
  </p:clrMapOvr>
  <p:transition spd="slow" advClick="0" advTm="8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491D65-A565-4EA8-9AEF-BAB4E63FD648}" type="datetimeFigureOut">
              <a:rPr lang="en-CA" smtClean="0"/>
              <a:t>2016-02-18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1167381152"/>
      </p:ext>
    </p:extLst>
  </p:cSld>
  <p:clrMapOvr>
    <a:masterClrMapping/>
  </p:clrMapOvr>
  <p:transition spd="slow" advClick="0" advTm="8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491D65-A565-4EA8-9AEF-BAB4E63FD648}" type="datetimeFigureOut">
              <a:rPr lang="en-CA" smtClean="0"/>
              <a:t>2016-02-18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4156662017"/>
      </p:ext>
    </p:extLst>
  </p:cSld>
  <p:clrMapOvr>
    <a:masterClrMapping/>
  </p:clrMapOvr>
  <p:transition spd="slow" advClick="0" advTm="8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491D65-A565-4EA8-9AEF-BAB4E63FD648}" type="datetimeFigureOut">
              <a:rPr lang="en-CA" smtClean="0"/>
              <a:t>2016-02-18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3731651220"/>
      </p:ext>
    </p:extLst>
  </p:cSld>
  <p:clrMapOvr>
    <a:masterClrMapping/>
  </p:clrMapOvr>
  <p:transition spd="slow" advClick="0" advTm="8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91D65-A565-4EA8-9AEF-BAB4E63FD648}" type="datetimeFigureOut">
              <a:rPr lang="en-CA" smtClean="0"/>
              <a:t>2016-02-18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165008811"/>
      </p:ext>
    </p:extLst>
  </p:cSld>
  <p:clrMapOvr>
    <a:masterClrMapping/>
  </p:clrMapOvr>
  <p:transition spd="slow" advClick="0" advTm="8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491D65-A565-4EA8-9AEF-BAB4E63FD648}" type="datetimeFigureOut">
              <a:rPr lang="en-CA" smtClean="0"/>
              <a:t>2016-02-18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2370512433"/>
      </p:ext>
    </p:extLst>
  </p:cSld>
  <p:clrMapOvr>
    <a:masterClrMapping/>
  </p:clrMapOvr>
  <p:transition spd="slow" advClick="0" advTm="8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491D65-A565-4EA8-9AEF-BAB4E63FD648}" type="datetimeFigureOut">
              <a:rPr lang="en-CA" smtClean="0"/>
              <a:t>2016-02-18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B880111-F67A-4DF7-A9F4-DE17FB0D88DD}" type="slidenum">
              <a:rPr lang="en-CA" smtClean="0"/>
              <a:t>‹#›</a:t>
            </a:fld>
            <a:endParaRPr lang="en-CA"/>
          </a:p>
        </p:txBody>
      </p:sp>
    </p:spTree>
    <p:extLst>
      <p:ext uri="{BB962C8B-B14F-4D97-AF65-F5344CB8AC3E}">
        <p14:creationId xmlns:p14="http://schemas.microsoft.com/office/powerpoint/2010/main" val="2888855293"/>
      </p:ext>
    </p:extLst>
  </p:cSld>
  <p:clrMapOvr>
    <a:masterClrMapping/>
  </p:clrMapOvr>
  <p:transition spd="slow" advClick="0" advTm="8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491D65-A565-4EA8-9AEF-BAB4E63FD648}" type="datetimeFigureOut">
              <a:rPr lang="en-CA" smtClean="0"/>
              <a:t>2016-02-18</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B880111-F67A-4DF7-A9F4-DE17FB0D88DD}" type="slidenum">
              <a:rPr lang="en-CA" smtClean="0"/>
              <a:t>‹#›</a:t>
            </a:fld>
            <a:endParaRPr lang="en-CA"/>
          </a:p>
        </p:txBody>
      </p:sp>
    </p:spTree>
    <p:extLst>
      <p:ext uri="{BB962C8B-B14F-4D97-AF65-F5344CB8AC3E}">
        <p14:creationId xmlns:p14="http://schemas.microsoft.com/office/powerpoint/2010/main" val="964127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spd="slow" advClick="0" advTm="8000">
    <p:wip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mrw.interscience.wiley.com/cochrane/clsysrev/articles/CD004188/frame.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smtClean="0"/>
              <a:t>Couples </a:t>
            </a:r>
            <a:r>
              <a:rPr lang="en-CA" dirty="0" smtClean="0"/>
              <a:t>Therapy and Depression</a:t>
            </a:r>
            <a:endParaRPr lang="en-CA" dirty="0"/>
          </a:p>
        </p:txBody>
      </p:sp>
      <p:sp>
        <p:nvSpPr>
          <p:cNvPr id="3" name="Subtitle 2"/>
          <p:cNvSpPr>
            <a:spLocks noGrp="1"/>
          </p:cNvSpPr>
          <p:nvPr>
            <p:ph type="subTitle" idx="1"/>
          </p:nvPr>
        </p:nvSpPr>
        <p:spPr/>
        <p:txBody>
          <a:bodyPr>
            <a:normAutofit lnSpcReduction="10000"/>
          </a:bodyPr>
          <a:lstStyle/>
          <a:p>
            <a:r>
              <a:rPr lang="en-CA" dirty="0" smtClean="0"/>
              <a:t>Dr. Lloyd Purdy</a:t>
            </a:r>
          </a:p>
          <a:p>
            <a:r>
              <a:rPr lang="en-CA" dirty="0" smtClean="0"/>
              <a:t>Tel 604 354 2320</a:t>
            </a:r>
          </a:p>
          <a:p>
            <a:r>
              <a:rPr lang="en-CA" dirty="0" smtClean="0"/>
              <a:t>www.seatoskytherapy.com</a:t>
            </a:r>
            <a:endParaRPr lang="en-CA"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00494"/>
            <a:ext cx="1160486" cy="1157506"/>
          </a:xfrm>
          <a:prstGeom prst="rect">
            <a:avLst/>
          </a:prstGeom>
        </p:spPr>
      </p:pic>
    </p:spTree>
    <p:extLst>
      <p:ext uri="{BB962C8B-B14F-4D97-AF65-F5344CB8AC3E}">
        <p14:creationId xmlns:p14="http://schemas.microsoft.com/office/powerpoint/2010/main" val="4133269210"/>
      </p:ext>
    </p:extLst>
  </p:cSld>
  <p:clrMapOvr>
    <a:masterClrMapping/>
  </p:clrMapOvr>
  <p:transition spd="slow" advClick="0" advTm="800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1158340" cy="1158340"/>
          </a:xfrm>
          <a:prstGeom prst="rect">
            <a:avLst/>
          </a:prstGeom>
        </p:spPr>
      </p:pic>
      <p:sp>
        <p:nvSpPr>
          <p:cNvPr id="5" name="Title 4"/>
          <p:cNvSpPr>
            <a:spLocks noGrp="1"/>
          </p:cNvSpPr>
          <p:nvPr>
            <p:ph type="title"/>
          </p:nvPr>
        </p:nvSpPr>
        <p:spPr/>
        <p:txBody>
          <a:bodyPr>
            <a:normAutofit fontScale="90000"/>
          </a:bodyPr>
          <a:lstStyle/>
          <a:p>
            <a:r>
              <a:rPr lang="en-CA" dirty="0" smtClean="0"/>
              <a:t>“Distress in our intimate relationships can be depressing … and depression can contribute to distress in our intimate relationships.”</a:t>
            </a:r>
            <a:endParaRPr lang="en-CA" dirty="0"/>
          </a:p>
        </p:txBody>
      </p:sp>
      <p:sp>
        <p:nvSpPr>
          <p:cNvPr id="13" name="Text Placeholder 1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273865516"/>
      </p:ext>
    </p:extLst>
  </p:cSld>
  <p:clrMapOvr>
    <a:masterClrMapping/>
  </p:clrMapOvr>
  <p:transition spd="slow" advClick="0" advTm="8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“Couples therapy is an effective treatment for depression offering benefits beyond the reduction of depressive symptoms” </a:t>
            </a:r>
            <a:endParaRPr lang="en-CA" dirty="0"/>
          </a:p>
        </p:txBody>
      </p:sp>
      <p:sp>
        <p:nvSpPr>
          <p:cNvPr id="3" name="Text Placeholder 2"/>
          <p:cNvSpPr>
            <a:spLocks noGrp="1"/>
          </p:cNvSpPr>
          <p:nvPr>
            <p:ph type="body" idx="1"/>
          </p:nvPr>
        </p:nvSpPr>
        <p:spPr/>
        <p:txBody>
          <a:bodyPr/>
          <a:lstStyle/>
          <a:p>
            <a:endParaRPr lang="en-CA" dirty="0"/>
          </a:p>
        </p:txBody>
      </p:sp>
      <p:pic>
        <p:nvPicPr>
          <p:cNvPr id="4" name="Picture 3"/>
          <p:cNvPicPr>
            <a:picLocks noChangeAspect="1"/>
          </p:cNvPicPr>
          <p:nvPr/>
        </p:nvPicPr>
        <p:blipFill>
          <a:blip r:embed="rId3"/>
          <a:stretch>
            <a:fillRect/>
          </a:stretch>
        </p:blipFill>
        <p:spPr>
          <a:xfrm>
            <a:off x="0" y="0"/>
            <a:ext cx="1158340" cy="1158340"/>
          </a:xfrm>
          <a:prstGeom prst="rect">
            <a:avLst/>
          </a:prstGeom>
        </p:spPr>
      </p:pic>
    </p:spTree>
    <p:extLst>
      <p:ext uri="{BB962C8B-B14F-4D97-AF65-F5344CB8AC3E}">
        <p14:creationId xmlns:p14="http://schemas.microsoft.com/office/powerpoint/2010/main" val="4083125589"/>
      </p:ext>
    </p:extLst>
  </p:cSld>
  <p:clrMapOvr>
    <a:masterClrMapping/>
  </p:clrMapOvr>
  <p:transition spd="slow" advClick="0" advTm="8000">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r"/>
            <a:r>
              <a:rPr lang="en-CA" dirty="0" smtClean="0"/>
              <a:t>Couples Therapy and Depression – How do we know it works?</a:t>
            </a:r>
            <a:endParaRPr lang="en-CA" dirty="0"/>
          </a:p>
        </p:txBody>
      </p:sp>
      <p:sp>
        <p:nvSpPr>
          <p:cNvPr id="10" name="Content Placeholder 9"/>
          <p:cNvSpPr>
            <a:spLocks noGrp="1"/>
          </p:cNvSpPr>
          <p:nvPr>
            <p:ph idx="1"/>
          </p:nvPr>
        </p:nvSpPr>
        <p:spPr>
          <a:xfrm>
            <a:off x="677334" y="2160589"/>
            <a:ext cx="8596668" cy="3630611"/>
          </a:xfrm>
        </p:spPr>
        <p:txBody>
          <a:bodyPr>
            <a:noAutofit/>
          </a:bodyPr>
          <a:lstStyle/>
          <a:p>
            <a:r>
              <a:rPr lang="en-CA" dirty="0" smtClean="0"/>
              <a:t>Meta-analysis - Cochrane review of all studies up until 2006 to examine the question of Marital Therapy for Depression (</a:t>
            </a:r>
            <a:r>
              <a:rPr lang="en-CA" dirty="0" err="1" smtClean="0"/>
              <a:t>Barbato</a:t>
            </a:r>
            <a:r>
              <a:rPr lang="en-CA" dirty="0" smtClean="0"/>
              <a:t> &amp; </a:t>
            </a:r>
            <a:r>
              <a:rPr lang="en-CA" dirty="0" err="1" smtClean="0"/>
              <a:t>D’Avanzo</a:t>
            </a:r>
            <a:r>
              <a:rPr lang="en-CA" dirty="0" smtClean="0"/>
              <a:t> 2006, 2008):</a:t>
            </a:r>
          </a:p>
          <a:p>
            <a:pPr lvl="1"/>
            <a:r>
              <a:rPr lang="en-CA" dirty="0" smtClean="0"/>
              <a:t>Marital therapy at least as effective as either individual therapy or medication irrespective of the presence of marital distress</a:t>
            </a:r>
          </a:p>
          <a:p>
            <a:pPr lvl="1"/>
            <a:r>
              <a:rPr lang="en-CA" dirty="0" smtClean="0"/>
              <a:t>Marital distress significantly lower and persistence of marital distress significantly less in marital therapy group compared to the individual treatment groups</a:t>
            </a:r>
          </a:p>
          <a:p>
            <a:endParaRPr lang="en-CA" dirty="0" smtClean="0"/>
          </a:p>
          <a:p>
            <a:r>
              <a:rPr lang="en-CA" dirty="0" smtClean="0"/>
              <a:t>Study by Atkins et al (2009) concluded … “marital therapy” offers additional benefit of improvements in relational distress beyond what could be expected from improvements in depressive symptoms alone, whilst individual cognitive therapy did not. </a:t>
            </a:r>
          </a:p>
        </p:txBody>
      </p:sp>
      <p:pic>
        <p:nvPicPr>
          <p:cNvPr id="11" name="Picture 10"/>
          <p:cNvPicPr>
            <a:picLocks noChangeAspect="1"/>
          </p:cNvPicPr>
          <p:nvPr/>
        </p:nvPicPr>
        <p:blipFill>
          <a:blip r:embed="rId3"/>
          <a:stretch>
            <a:fillRect/>
          </a:stretch>
        </p:blipFill>
        <p:spPr>
          <a:xfrm>
            <a:off x="0" y="30430"/>
            <a:ext cx="1158340" cy="1158340"/>
          </a:xfrm>
          <a:prstGeom prst="rect">
            <a:avLst/>
          </a:prstGeom>
        </p:spPr>
      </p:pic>
    </p:spTree>
    <p:extLst>
      <p:ext uri="{BB962C8B-B14F-4D97-AF65-F5344CB8AC3E}">
        <p14:creationId xmlns:p14="http://schemas.microsoft.com/office/powerpoint/2010/main" val="1201139043"/>
      </p:ext>
    </p:extLst>
  </p:cSld>
  <p:clrMapOvr>
    <a:masterClrMapping/>
  </p:clrMapOvr>
  <p:transition spd="slow" advClick="0" advTm="800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smtClean="0"/>
              <a:t>Why is an improvement in relational distress important? </a:t>
            </a:r>
            <a:endParaRPr lang="en-CA" dirty="0"/>
          </a:p>
        </p:txBody>
      </p:sp>
      <p:sp>
        <p:nvSpPr>
          <p:cNvPr id="3" name="Content Placeholder 2"/>
          <p:cNvSpPr>
            <a:spLocks noGrp="1"/>
          </p:cNvSpPr>
          <p:nvPr>
            <p:ph idx="1"/>
          </p:nvPr>
        </p:nvSpPr>
        <p:spPr/>
        <p:txBody>
          <a:bodyPr/>
          <a:lstStyle/>
          <a:p>
            <a:r>
              <a:rPr lang="en-CA" dirty="0"/>
              <a:t>Denton et al (2010) … “dyadic discord” </a:t>
            </a:r>
            <a:r>
              <a:rPr lang="en-CA" dirty="0" smtClean="0"/>
              <a:t>was </a:t>
            </a:r>
            <a:r>
              <a:rPr lang="en-CA" dirty="0"/>
              <a:t>associated with lack of remission in those offered acute treatment for chronic depression with either individual cognitive therapy, medication or a combination of both.</a:t>
            </a:r>
          </a:p>
          <a:p>
            <a:pPr lvl="1"/>
            <a:r>
              <a:rPr lang="en-CA" dirty="0"/>
              <a:t>Those without the “dyadic discord” condition were 2.8 x more likely to achieve </a:t>
            </a:r>
            <a:r>
              <a:rPr lang="en-CA" dirty="0" smtClean="0"/>
              <a:t>remission</a:t>
            </a:r>
          </a:p>
          <a:p>
            <a:pPr lvl="1"/>
            <a:r>
              <a:rPr lang="en-CA" dirty="0" smtClean="0"/>
              <a:t>Raised the question whether couples therapy for dyadic discord may increase remission rates for difficult to treat chronic depression</a:t>
            </a:r>
          </a:p>
          <a:p>
            <a:pPr marL="0" indent="0">
              <a:buNone/>
            </a:pPr>
            <a:endParaRPr lang="en-CA" dirty="0"/>
          </a:p>
          <a:p>
            <a:endParaRPr lang="en-CA" dirty="0"/>
          </a:p>
        </p:txBody>
      </p:sp>
      <p:pic>
        <p:nvPicPr>
          <p:cNvPr id="4" name="Picture 3"/>
          <p:cNvPicPr>
            <a:picLocks noChangeAspect="1"/>
          </p:cNvPicPr>
          <p:nvPr/>
        </p:nvPicPr>
        <p:blipFill>
          <a:blip r:embed="rId3"/>
          <a:stretch>
            <a:fillRect/>
          </a:stretch>
        </p:blipFill>
        <p:spPr>
          <a:xfrm>
            <a:off x="0" y="0"/>
            <a:ext cx="1158340" cy="1158340"/>
          </a:xfrm>
          <a:prstGeom prst="rect">
            <a:avLst/>
          </a:prstGeom>
        </p:spPr>
      </p:pic>
    </p:spTree>
    <p:extLst>
      <p:ext uri="{BB962C8B-B14F-4D97-AF65-F5344CB8AC3E}">
        <p14:creationId xmlns:p14="http://schemas.microsoft.com/office/powerpoint/2010/main" val="2902129094"/>
      </p:ext>
    </p:extLst>
  </p:cSld>
  <p:clrMapOvr>
    <a:masterClrMapping/>
  </p:clrMapOvr>
  <p:transition spd="slow" advClick="0" advTm="8000">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1158340" cy="1158340"/>
          </a:xfrm>
          <a:prstGeom prst="rect">
            <a:avLst/>
          </a:prstGeom>
        </p:spPr>
      </p:pic>
      <p:sp>
        <p:nvSpPr>
          <p:cNvPr id="2" name="Title 1"/>
          <p:cNvSpPr>
            <a:spLocks noGrp="1"/>
          </p:cNvSpPr>
          <p:nvPr>
            <p:ph type="title"/>
          </p:nvPr>
        </p:nvSpPr>
        <p:spPr/>
        <p:txBody>
          <a:bodyPr/>
          <a:lstStyle/>
          <a:p>
            <a:pPr algn="r"/>
            <a:r>
              <a:rPr lang="en-CA" dirty="0" smtClean="0"/>
              <a:t>London Depression Intervention Trial</a:t>
            </a:r>
            <a:endParaRPr lang="en-CA" dirty="0"/>
          </a:p>
        </p:txBody>
      </p:sp>
      <p:sp>
        <p:nvSpPr>
          <p:cNvPr id="3" name="Content Placeholder 2"/>
          <p:cNvSpPr>
            <a:spLocks noGrp="1"/>
          </p:cNvSpPr>
          <p:nvPr>
            <p:ph sz="half" idx="2"/>
          </p:nvPr>
        </p:nvSpPr>
        <p:spPr>
          <a:xfrm>
            <a:off x="675745" y="1434663"/>
            <a:ext cx="4185623" cy="4606700"/>
          </a:xfrm>
        </p:spPr>
        <p:txBody>
          <a:bodyPr>
            <a:normAutofit/>
          </a:bodyPr>
          <a:lstStyle/>
          <a:p>
            <a:r>
              <a:rPr lang="en-CA" dirty="0" err="1" smtClean="0"/>
              <a:t>Leff</a:t>
            </a:r>
            <a:r>
              <a:rPr lang="en-CA" dirty="0" smtClean="0"/>
              <a:t> et all (2000) – 3 Arm trial : 1 year of treatment with Systemic Couples Therapy vs Individual CBT vs Medication alone for individuals with depression and partners that demonstrated high levels of Expressed Emotion</a:t>
            </a:r>
          </a:p>
          <a:p>
            <a:r>
              <a:rPr lang="en-CA" dirty="0" smtClean="0"/>
              <a:t>Systemic Couples Therapy significantly better than Medication for relief of depressive symptoms at the end of treatment … and after 2 years follow-up</a:t>
            </a:r>
          </a:p>
          <a:p>
            <a:r>
              <a:rPr lang="en-CA" dirty="0" smtClean="0"/>
              <a:t>Drop out rate for Systemic Couples Therapy 15% and for Medication 56.8% </a:t>
            </a:r>
          </a:p>
          <a:p>
            <a:endParaRPr lang="en-CA" dirty="0" smtClean="0"/>
          </a:p>
        </p:txBody>
      </p:sp>
      <p:pic>
        <p:nvPicPr>
          <p:cNvPr id="11" name="Content Placeholder 10"/>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4861368" y="1599869"/>
            <a:ext cx="4067688" cy="4276287"/>
          </a:xfrm>
        </p:spPr>
      </p:pic>
    </p:spTree>
    <p:extLst>
      <p:ext uri="{BB962C8B-B14F-4D97-AF65-F5344CB8AC3E}">
        <p14:creationId xmlns:p14="http://schemas.microsoft.com/office/powerpoint/2010/main" val="3474348310"/>
      </p:ext>
    </p:extLst>
  </p:cSld>
  <p:clrMapOvr>
    <a:masterClrMapping/>
  </p:clrMapOvr>
  <p:transition spd="slow" advClick="0" advTm="8000">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smtClean="0"/>
              <a:t>What is Systemic Couples Therapy?</a:t>
            </a:r>
            <a:br>
              <a:rPr lang="en-CA" dirty="0" smtClean="0"/>
            </a:br>
            <a:r>
              <a:rPr lang="en-CA" dirty="0" smtClean="0"/>
              <a:t>Theoretical overview</a:t>
            </a:r>
            <a:endParaRPr lang="en-CA" dirty="0"/>
          </a:p>
        </p:txBody>
      </p:sp>
      <p:sp>
        <p:nvSpPr>
          <p:cNvPr id="3" name="Content Placeholder 2"/>
          <p:cNvSpPr>
            <a:spLocks noGrp="1"/>
          </p:cNvSpPr>
          <p:nvPr>
            <p:ph idx="1"/>
          </p:nvPr>
        </p:nvSpPr>
        <p:spPr/>
        <p:txBody>
          <a:bodyPr>
            <a:normAutofit/>
          </a:bodyPr>
          <a:lstStyle/>
          <a:p>
            <a:r>
              <a:rPr lang="en-CA" sz="3200" dirty="0" smtClean="0"/>
              <a:t>Interactional &amp; Contextual</a:t>
            </a:r>
          </a:p>
          <a:p>
            <a:r>
              <a:rPr lang="en-CA" sz="3200" dirty="0" smtClean="0"/>
              <a:t>Values Multiple perspectives</a:t>
            </a:r>
          </a:p>
          <a:p>
            <a:r>
              <a:rPr lang="en-CA" sz="3200" dirty="0" smtClean="0"/>
              <a:t>Circular and Reflexive</a:t>
            </a:r>
          </a:p>
          <a:p>
            <a:r>
              <a:rPr lang="en-CA" sz="3200" dirty="0" smtClean="0"/>
              <a:t>Resource Orientated</a:t>
            </a:r>
            <a:endParaRPr lang="en-CA" sz="3200" dirty="0"/>
          </a:p>
        </p:txBody>
      </p:sp>
      <p:pic>
        <p:nvPicPr>
          <p:cNvPr id="4" name="Picture 3"/>
          <p:cNvPicPr>
            <a:picLocks noChangeAspect="1"/>
          </p:cNvPicPr>
          <p:nvPr/>
        </p:nvPicPr>
        <p:blipFill>
          <a:blip r:embed="rId3"/>
          <a:stretch>
            <a:fillRect/>
          </a:stretch>
        </p:blipFill>
        <p:spPr>
          <a:xfrm>
            <a:off x="0" y="0"/>
            <a:ext cx="1158340" cy="1158340"/>
          </a:xfrm>
          <a:prstGeom prst="rect">
            <a:avLst/>
          </a:prstGeom>
        </p:spPr>
      </p:pic>
    </p:spTree>
    <p:extLst>
      <p:ext uri="{BB962C8B-B14F-4D97-AF65-F5344CB8AC3E}">
        <p14:creationId xmlns:p14="http://schemas.microsoft.com/office/powerpoint/2010/main" val="2137592715"/>
      </p:ext>
    </p:extLst>
  </p:cSld>
  <p:clrMapOvr>
    <a:masterClrMapping/>
  </p:clrMapOvr>
  <p:transition spd="slow" advClick="0" advTm="8000">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57" y="0"/>
            <a:ext cx="7128696" cy="6831667"/>
          </a:xfrm>
          <a:prstGeom prst="rect">
            <a:avLst/>
          </a:prstGeom>
        </p:spPr>
      </p:pic>
    </p:spTree>
    <p:extLst>
      <p:ext uri="{BB962C8B-B14F-4D97-AF65-F5344CB8AC3E}">
        <p14:creationId xmlns:p14="http://schemas.microsoft.com/office/powerpoint/2010/main" val="2848694962"/>
      </p:ext>
    </p:extLst>
  </p:cSld>
  <p:clrMapOvr>
    <a:masterClrMapping/>
  </p:clrMapOvr>
  <p:transition spd="slow" advClick="0" advTm="8000">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References</a:t>
            </a:r>
            <a:endParaRPr lang="en-CA" dirty="0"/>
          </a:p>
        </p:txBody>
      </p:sp>
      <p:sp>
        <p:nvSpPr>
          <p:cNvPr id="3" name="Content Placeholder 2"/>
          <p:cNvSpPr>
            <a:spLocks noGrp="1"/>
          </p:cNvSpPr>
          <p:nvPr>
            <p:ph idx="1"/>
          </p:nvPr>
        </p:nvSpPr>
        <p:spPr>
          <a:xfrm>
            <a:off x="677334" y="1512917"/>
            <a:ext cx="8596668" cy="4871258"/>
          </a:xfrm>
        </p:spPr>
        <p:txBody>
          <a:bodyPr>
            <a:normAutofit fontScale="92500" lnSpcReduction="10000"/>
          </a:bodyPr>
          <a:lstStyle/>
          <a:p>
            <a:r>
              <a:rPr lang="en-GB" dirty="0"/>
              <a:t>Atkins, D. </a:t>
            </a:r>
            <a:r>
              <a:rPr lang="en-GB" dirty="0" err="1"/>
              <a:t>Dimidjian</a:t>
            </a:r>
            <a:r>
              <a:rPr lang="en-GB" dirty="0"/>
              <a:t>, S. Christensen, A. </a:t>
            </a:r>
            <a:r>
              <a:rPr lang="en-GB" dirty="0" err="1"/>
              <a:t>Bedics</a:t>
            </a:r>
            <a:r>
              <a:rPr lang="en-GB" dirty="0"/>
              <a:t>, J. (2009) Couple discord and Depression in Couples during Couple Therapy and in Depressed Individuals during Depression Treatment. </a:t>
            </a:r>
            <a:r>
              <a:rPr lang="en-GB" i="1" dirty="0"/>
              <a:t>Journal of Consulting and Clinical Psychology </a:t>
            </a:r>
            <a:r>
              <a:rPr lang="en-GB" b="1" dirty="0"/>
              <a:t>77:</a:t>
            </a:r>
            <a:r>
              <a:rPr lang="en-GB" dirty="0"/>
              <a:t> </a:t>
            </a:r>
            <a:r>
              <a:rPr lang="en-GB" dirty="0" smtClean="0"/>
              <a:t>1089-1099</a:t>
            </a:r>
          </a:p>
          <a:p>
            <a:r>
              <a:rPr lang="en-GB" dirty="0" err="1" smtClean="0"/>
              <a:t>Barbato</a:t>
            </a:r>
            <a:r>
              <a:rPr lang="en-GB" dirty="0" smtClean="0"/>
              <a:t> </a:t>
            </a:r>
            <a:r>
              <a:rPr lang="en-GB" dirty="0"/>
              <a:t>A, </a:t>
            </a:r>
            <a:r>
              <a:rPr lang="en-GB" dirty="0" err="1"/>
              <a:t>D'Avanzo</a:t>
            </a:r>
            <a:r>
              <a:rPr lang="en-GB" dirty="0"/>
              <a:t> B. Marital therapy for depression. </a:t>
            </a:r>
            <a:r>
              <a:rPr lang="en-GB" i="1" dirty="0"/>
              <a:t>Cochrane Database of Systematic Reviews</a:t>
            </a:r>
            <a:r>
              <a:rPr lang="en-GB" dirty="0"/>
              <a:t> 2006, Issue 2. Art. No.: CD004188. DOI: 10.1002/14651858.CD004188.pub2., retrieved from </a:t>
            </a:r>
            <a:r>
              <a:rPr lang="en-GB" u="sng" dirty="0">
                <a:hlinkClick r:id="rId3"/>
              </a:rPr>
              <a:t>http://mrw.interscience.wiley.com/cochrane/clsysrev/articles/CD004188/frame.html</a:t>
            </a:r>
            <a:r>
              <a:rPr lang="en-GB" dirty="0"/>
              <a:t> on </a:t>
            </a:r>
            <a:r>
              <a:rPr lang="en-GB" dirty="0" smtClean="0"/>
              <a:t>29.5.10</a:t>
            </a:r>
            <a:endParaRPr lang="en-CA" dirty="0"/>
          </a:p>
          <a:p>
            <a:r>
              <a:rPr lang="en-GB" dirty="0" err="1"/>
              <a:t>Barbato</a:t>
            </a:r>
            <a:r>
              <a:rPr lang="en-GB" dirty="0"/>
              <a:t>, A. &amp; </a:t>
            </a:r>
            <a:r>
              <a:rPr lang="en-GB" dirty="0" err="1"/>
              <a:t>D’Avanzo</a:t>
            </a:r>
            <a:r>
              <a:rPr lang="en-GB" dirty="0"/>
              <a:t>, B. (2008) Efficacy of couple therapy as a treatment for depression: A Meta-Analysis. </a:t>
            </a:r>
            <a:r>
              <a:rPr lang="en-GB" i="1" dirty="0"/>
              <a:t>Psychiatric Quarterly </a:t>
            </a:r>
            <a:r>
              <a:rPr lang="en-GB" b="1" dirty="0"/>
              <a:t>79:</a:t>
            </a:r>
            <a:r>
              <a:rPr lang="en-GB" dirty="0"/>
              <a:t> </a:t>
            </a:r>
            <a:r>
              <a:rPr lang="en-GB" dirty="0" smtClean="0"/>
              <a:t>121-132</a:t>
            </a:r>
          </a:p>
          <a:p>
            <a:r>
              <a:rPr lang="en-GB" altLang="en-US" dirty="0">
                <a:ea typeface="Times New Roman" panose="02020603050405020304" pitchFamily="18" charset="0"/>
              </a:rPr>
              <a:t>Denton, W. et al (2010) Dyadic discord at baseline is associated with lack of remission in the acute treatment of chronic depression. </a:t>
            </a:r>
            <a:r>
              <a:rPr lang="en-GB" altLang="en-US" i="1" dirty="0">
                <a:ea typeface="Times New Roman" panose="02020603050405020304" pitchFamily="18" charset="0"/>
              </a:rPr>
              <a:t>Psychological Medicine. </a:t>
            </a:r>
            <a:r>
              <a:rPr lang="en-GB" altLang="en-US" b="1" dirty="0">
                <a:ea typeface="Times New Roman" panose="02020603050405020304" pitchFamily="18" charset="0"/>
              </a:rPr>
              <a:t>40: </a:t>
            </a:r>
            <a:r>
              <a:rPr lang="en-GB" altLang="en-US" dirty="0" smtClean="0">
                <a:ea typeface="Times New Roman" panose="02020603050405020304" pitchFamily="18" charset="0"/>
              </a:rPr>
              <a:t>415-424</a:t>
            </a:r>
          </a:p>
          <a:p>
            <a:r>
              <a:rPr lang="en-GB" altLang="en-US" dirty="0" err="1" smtClean="0">
                <a:ea typeface="Times New Roman" panose="02020603050405020304" pitchFamily="18" charset="0"/>
              </a:rPr>
              <a:t>Leff</a:t>
            </a:r>
            <a:r>
              <a:rPr lang="en-GB" altLang="en-US" dirty="0" smtClean="0">
                <a:ea typeface="Times New Roman" panose="02020603050405020304" pitchFamily="18" charset="0"/>
              </a:rPr>
              <a:t> J, et al (2000) The London Depression Intervention Trial. Randomised controlled trial of antidepressants v. couples therapy in the treatment and maintenance of people with depression living with a partner: clinical outcome and costs. </a:t>
            </a:r>
            <a:r>
              <a:rPr lang="en-GB" altLang="en-US" i="1" dirty="0" smtClean="0">
                <a:ea typeface="Times New Roman" panose="02020603050405020304" pitchFamily="18" charset="0"/>
              </a:rPr>
              <a:t>Br </a:t>
            </a:r>
            <a:r>
              <a:rPr lang="en-GB" altLang="en-US" i="1" smtClean="0">
                <a:ea typeface="Times New Roman" panose="02020603050405020304" pitchFamily="18" charset="0"/>
              </a:rPr>
              <a:t>J Psychiatry </a:t>
            </a:r>
            <a:r>
              <a:rPr lang="en-GB" altLang="en-US" b="1" smtClean="0">
                <a:ea typeface="Times New Roman" panose="02020603050405020304" pitchFamily="18" charset="0"/>
              </a:rPr>
              <a:t>177</a:t>
            </a:r>
            <a:r>
              <a:rPr lang="en-GB" altLang="en-US" smtClean="0">
                <a:ea typeface="Times New Roman" panose="02020603050405020304" pitchFamily="18" charset="0"/>
              </a:rPr>
              <a:t>:95-100.</a:t>
            </a:r>
            <a:endParaRPr lang="en-GB" altLang="en-US" dirty="0" smtClean="0">
              <a:ea typeface="Times New Roman" panose="02020603050405020304" pitchFamily="18" charset="0"/>
            </a:endParaRPr>
          </a:p>
          <a:p>
            <a:endParaRPr lang="en-GB" dirty="0" smtClean="0"/>
          </a:p>
          <a:p>
            <a:endParaRPr lang="en-CA" dirty="0"/>
          </a:p>
          <a:p>
            <a:endParaRPr lang="en-CA" dirty="0"/>
          </a:p>
        </p:txBody>
      </p:sp>
      <p:pic>
        <p:nvPicPr>
          <p:cNvPr id="4" name="Picture 3"/>
          <p:cNvPicPr>
            <a:picLocks noChangeAspect="1"/>
          </p:cNvPicPr>
          <p:nvPr/>
        </p:nvPicPr>
        <p:blipFill>
          <a:blip r:embed="rId4"/>
          <a:stretch>
            <a:fillRect/>
          </a:stretch>
        </p:blipFill>
        <p:spPr>
          <a:xfrm>
            <a:off x="0" y="0"/>
            <a:ext cx="1158340" cy="1158340"/>
          </a:xfrm>
          <a:prstGeom prst="rect">
            <a:avLst/>
          </a:prstGeom>
        </p:spPr>
      </p:pic>
    </p:spTree>
    <p:extLst>
      <p:ext uri="{BB962C8B-B14F-4D97-AF65-F5344CB8AC3E}">
        <p14:creationId xmlns:p14="http://schemas.microsoft.com/office/powerpoint/2010/main" val="1192352073"/>
      </p:ext>
    </p:extLst>
  </p:cSld>
  <p:clrMapOvr>
    <a:masterClrMapping/>
  </p:clrMapOvr>
  <p:transition spd="slow" advClick="0" advTm="8000">
    <p:wipe/>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4562</TotalTime>
  <Words>1147</Words>
  <Application>Microsoft Office PowerPoint</Application>
  <PresentationFormat>Widescreen</PresentationFormat>
  <Paragraphs>50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Times New Roman</vt:lpstr>
      <vt:lpstr>Trebuchet MS</vt:lpstr>
      <vt:lpstr>Wingdings 3</vt:lpstr>
      <vt:lpstr>Facet</vt:lpstr>
      <vt:lpstr>Couples Therapy and Depression</vt:lpstr>
      <vt:lpstr>“Distress in our intimate relationships can be depressing … and depression can contribute to distress in our intimate relationships.”</vt:lpstr>
      <vt:lpstr>“Couples therapy is an effective treatment for depression offering benefits beyond the reduction of depressive symptoms” </vt:lpstr>
      <vt:lpstr>Couples Therapy and Depression – How do we know it works?</vt:lpstr>
      <vt:lpstr>Why is an improvement in relational distress important? </vt:lpstr>
      <vt:lpstr>London Depression Intervention Trial</vt:lpstr>
      <vt:lpstr>What is Systemic Couples Therapy? Theoretical overview</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and Science of Couples therapy and Depression</dc:title>
  <dc:creator>Lloyd Purdy</dc:creator>
  <cp:lastModifiedBy>Lloyd Purdy</cp:lastModifiedBy>
  <cp:revision>65</cp:revision>
  <dcterms:created xsi:type="dcterms:W3CDTF">2016-01-21T22:31:38Z</dcterms:created>
  <dcterms:modified xsi:type="dcterms:W3CDTF">2016-02-18T19:13:18Z</dcterms:modified>
</cp:coreProperties>
</file>